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61" r:id="rId6"/>
    <p:sldId id="288" r:id="rId7"/>
    <p:sldId id="262" r:id="rId8"/>
    <p:sldId id="263" r:id="rId9"/>
    <p:sldId id="264" r:id="rId10"/>
    <p:sldId id="265" r:id="rId11"/>
    <p:sldId id="266" r:id="rId12"/>
    <p:sldId id="267" r:id="rId13"/>
    <p:sldId id="28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8EC8"/>
    <a:srgbClr val="336B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9571D5A-7916-48E0-B83D-DEBC6A4FD17C}">
  <a:tblStyle styleId="{09571D5A-7916-48E0-B83D-DEBC6A4FD17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32" d="100"/>
          <a:sy n="132" d="100"/>
        </p:scale>
        <p:origin x="-864" y="-112"/>
      </p:cViewPr>
      <p:guideLst>
        <p:guide orient="horz" pos="1749"/>
        <p:guide pos="26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2" d="100"/>
          <a:sy n="82" d="100"/>
        </p:scale>
        <p:origin x="-382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9745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  <a:endParaRPr lang="en" sz="1000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4" Type="http://schemas.openxmlformats.org/officeDocument/2006/relationships/image" Target="../media/image2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4" Type="http://schemas.openxmlformats.org/officeDocument/2006/relationships/image" Target="../media/image2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43" y="0"/>
            <a:ext cx="8207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Iterative Ensemble Smoothers: 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Jacobians for nothing and uncertainty for free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732050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Jeremy T White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USGS TX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52400" y="445025"/>
            <a:ext cx="86799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Chen and Oliver (</a:t>
            </a:r>
            <a:r>
              <a:rPr lang="en" dirty="0" smtClean="0"/>
              <a:t>2013)</a:t>
            </a:r>
            <a:r>
              <a:rPr lang="en-US" dirty="0" smtClean="0"/>
              <a:t>: </a:t>
            </a:r>
            <a:r>
              <a:rPr lang="en" dirty="0" smtClean="0"/>
              <a:t>1 </a:t>
            </a:r>
            <a:r>
              <a:rPr lang="en" dirty="0"/>
              <a:t>par, 1 obs, 100 realizations</a:t>
            </a:r>
          </a:p>
        </p:txBody>
      </p:sp>
      <p:pic>
        <p:nvPicPr>
          <p:cNvPr id="2" name="Picture 1" descr="sbs_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732"/>
            <a:ext cx="91440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659" y="1933773"/>
            <a:ext cx="620840" cy="4966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752" y="1931158"/>
            <a:ext cx="416071" cy="332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5"/>
          <p:cNvSpPr txBox="1">
            <a:spLocks noGrp="1"/>
          </p:cNvSpPr>
          <p:nvPr>
            <p:ph type="title"/>
          </p:nvPr>
        </p:nvSpPr>
        <p:spPr>
          <a:xfrm>
            <a:off x="152400" y="445025"/>
            <a:ext cx="86799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Chen and Oliver (</a:t>
            </a:r>
            <a:r>
              <a:rPr lang="en" dirty="0" smtClean="0"/>
              <a:t>2013)</a:t>
            </a:r>
            <a:r>
              <a:rPr lang="en-US" dirty="0" smtClean="0"/>
              <a:t>: </a:t>
            </a:r>
            <a:r>
              <a:rPr lang="en" dirty="0" smtClean="0"/>
              <a:t>1 </a:t>
            </a:r>
            <a:r>
              <a:rPr lang="en" dirty="0"/>
              <a:t>par, 1 obs, 100 realizations</a:t>
            </a:r>
          </a:p>
        </p:txBody>
      </p:sp>
      <p:pic>
        <p:nvPicPr>
          <p:cNvPr id="2" name="Picture 1" descr="chenoliv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250"/>
            <a:ext cx="91440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obj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" t="7086" r="8457"/>
          <a:stretch/>
        </p:blipFill>
        <p:spPr>
          <a:xfrm>
            <a:off x="548425" y="1130939"/>
            <a:ext cx="7475878" cy="4059923"/>
          </a:xfrm>
          <a:prstGeom prst="rect">
            <a:avLst/>
          </a:prstGeom>
        </p:spPr>
      </p:pic>
      <p:sp>
        <p:nvSpPr>
          <p:cNvPr id="159" name="Shape 159"/>
          <p:cNvSpPr txBox="1"/>
          <p:nvPr/>
        </p:nvSpPr>
        <p:spPr>
          <a:xfrm>
            <a:off x="1958850" y="1284150"/>
            <a:ext cx="1016100" cy="382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PEST(++) </a:t>
            </a:r>
          </a:p>
        </p:txBody>
      </p:sp>
      <p:cxnSp>
        <p:nvCxnSpPr>
          <p:cNvPr id="160" name="Shape 160"/>
          <p:cNvCxnSpPr>
            <a:stCxn id="159" idx="2"/>
          </p:cNvCxnSpPr>
          <p:nvPr/>
        </p:nvCxnSpPr>
        <p:spPr>
          <a:xfrm flipH="1">
            <a:off x="1958850" y="1666350"/>
            <a:ext cx="508050" cy="151974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1" name="Shape 161"/>
          <p:cNvSpPr txBox="1"/>
          <p:nvPr/>
        </p:nvSpPr>
        <p:spPr>
          <a:xfrm>
            <a:off x="4217988" y="2155625"/>
            <a:ext cx="717300" cy="382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mean </a:t>
            </a:r>
          </a:p>
        </p:txBody>
      </p:sp>
      <p:cxnSp>
        <p:nvCxnSpPr>
          <p:cNvPr id="162" name="Shape 162"/>
          <p:cNvCxnSpPr>
            <a:stCxn id="161" idx="2"/>
          </p:cNvCxnSpPr>
          <p:nvPr/>
        </p:nvCxnSpPr>
        <p:spPr>
          <a:xfrm>
            <a:off x="4576638" y="2537825"/>
            <a:ext cx="646200" cy="4899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3" name="Shape 163"/>
          <p:cNvSpPr txBox="1"/>
          <p:nvPr/>
        </p:nvSpPr>
        <p:spPr>
          <a:xfrm>
            <a:off x="4708125" y="3832125"/>
            <a:ext cx="1186800" cy="382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realizations </a:t>
            </a:r>
          </a:p>
        </p:txBody>
      </p:sp>
      <p:cxnSp>
        <p:nvCxnSpPr>
          <p:cNvPr id="164" name="Shape 164"/>
          <p:cNvCxnSpPr>
            <a:stCxn id="163" idx="1"/>
          </p:cNvCxnSpPr>
          <p:nvPr/>
        </p:nvCxnSpPr>
        <p:spPr>
          <a:xfrm flipH="1" flipV="1">
            <a:off x="4445117" y="3649425"/>
            <a:ext cx="263008" cy="3738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45"/>
          <p:cNvSpPr txBox="1">
            <a:spLocks noGrp="1"/>
          </p:cNvSpPr>
          <p:nvPr>
            <p:ph type="title"/>
          </p:nvPr>
        </p:nvSpPr>
        <p:spPr>
          <a:xfrm>
            <a:off x="152400" y="445025"/>
            <a:ext cx="86799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Chen and Oliver (</a:t>
            </a:r>
            <a:r>
              <a:rPr lang="en" dirty="0" smtClean="0"/>
              <a:t>2013)</a:t>
            </a:r>
            <a:r>
              <a:rPr lang="en-US" dirty="0" smtClean="0"/>
              <a:t>: </a:t>
            </a:r>
            <a:r>
              <a:rPr lang="en" dirty="0" smtClean="0"/>
              <a:t>1 </a:t>
            </a:r>
            <a:r>
              <a:rPr lang="en" dirty="0"/>
              <a:t>par, 1 obs, 100 realizations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obj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7" t="7086" r="8457"/>
          <a:stretch/>
        </p:blipFill>
        <p:spPr>
          <a:xfrm>
            <a:off x="548425" y="1130939"/>
            <a:ext cx="7475878" cy="4059923"/>
          </a:xfrm>
          <a:prstGeom prst="rect">
            <a:avLst/>
          </a:prstGeom>
        </p:spPr>
      </p:pic>
      <p:sp>
        <p:nvSpPr>
          <p:cNvPr id="159" name="Shape 159"/>
          <p:cNvSpPr txBox="1"/>
          <p:nvPr/>
        </p:nvSpPr>
        <p:spPr>
          <a:xfrm>
            <a:off x="1958850" y="1284150"/>
            <a:ext cx="1016100" cy="382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PEST(++) </a:t>
            </a:r>
          </a:p>
        </p:txBody>
      </p:sp>
      <p:cxnSp>
        <p:nvCxnSpPr>
          <p:cNvPr id="160" name="Shape 160"/>
          <p:cNvCxnSpPr>
            <a:stCxn id="159" idx="2"/>
          </p:cNvCxnSpPr>
          <p:nvPr/>
        </p:nvCxnSpPr>
        <p:spPr>
          <a:xfrm flipH="1">
            <a:off x="1958850" y="1666350"/>
            <a:ext cx="508050" cy="151974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1" name="Shape 161"/>
          <p:cNvSpPr txBox="1"/>
          <p:nvPr/>
        </p:nvSpPr>
        <p:spPr>
          <a:xfrm>
            <a:off x="4217988" y="2155625"/>
            <a:ext cx="717300" cy="382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mean </a:t>
            </a:r>
          </a:p>
        </p:txBody>
      </p:sp>
      <p:cxnSp>
        <p:nvCxnSpPr>
          <p:cNvPr id="162" name="Shape 162"/>
          <p:cNvCxnSpPr>
            <a:stCxn id="161" idx="2"/>
          </p:cNvCxnSpPr>
          <p:nvPr/>
        </p:nvCxnSpPr>
        <p:spPr>
          <a:xfrm>
            <a:off x="4576638" y="2537825"/>
            <a:ext cx="646200" cy="4899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3" name="Shape 163"/>
          <p:cNvSpPr txBox="1"/>
          <p:nvPr/>
        </p:nvSpPr>
        <p:spPr>
          <a:xfrm>
            <a:off x="4708125" y="3832125"/>
            <a:ext cx="1186800" cy="382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realizations </a:t>
            </a:r>
          </a:p>
        </p:txBody>
      </p:sp>
      <p:cxnSp>
        <p:nvCxnSpPr>
          <p:cNvPr id="164" name="Shape 164"/>
          <p:cNvCxnSpPr>
            <a:stCxn id="163" idx="1"/>
          </p:cNvCxnSpPr>
          <p:nvPr/>
        </p:nvCxnSpPr>
        <p:spPr>
          <a:xfrm flipH="1" flipV="1">
            <a:off x="4445117" y="3649425"/>
            <a:ext cx="263008" cy="3738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145"/>
          <p:cNvSpPr txBox="1">
            <a:spLocks noGrp="1"/>
          </p:cNvSpPr>
          <p:nvPr>
            <p:ph type="title"/>
          </p:nvPr>
        </p:nvSpPr>
        <p:spPr>
          <a:xfrm>
            <a:off x="152400" y="445025"/>
            <a:ext cx="86799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Chen and Oliver (</a:t>
            </a:r>
            <a:r>
              <a:rPr lang="en" dirty="0" smtClean="0"/>
              <a:t>2013)</a:t>
            </a:r>
            <a:r>
              <a:rPr lang="en-US" dirty="0" smtClean="0"/>
              <a:t>: </a:t>
            </a:r>
            <a:r>
              <a:rPr lang="en" dirty="0" smtClean="0"/>
              <a:t>1 </a:t>
            </a:r>
            <a:r>
              <a:rPr lang="en" dirty="0"/>
              <a:t>par, 1 obs, 100 realizations</a:t>
            </a:r>
          </a:p>
        </p:txBody>
      </p:sp>
      <p:sp>
        <p:nvSpPr>
          <p:cNvPr id="10" name="Shape 171"/>
          <p:cNvSpPr txBox="1"/>
          <p:nvPr/>
        </p:nvSpPr>
        <p:spPr>
          <a:xfrm>
            <a:off x="2312400" y="2409924"/>
            <a:ext cx="4519200" cy="1981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Behavioral characteristics: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 dirty="0"/>
              <a:t>Solves nonlinear problems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 dirty="0"/>
              <a:t>Finds global-ish solution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 dirty="0"/>
              <a:t>Prevents overfitting (to measurement noise)</a:t>
            </a:r>
          </a:p>
        </p:txBody>
      </p:sp>
    </p:spTree>
    <p:extLst>
      <p:ext uri="{BB962C8B-B14F-4D97-AF65-F5344CB8AC3E}">
        <p14:creationId xmlns:p14="http://schemas.microsoft.com/office/powerpoint/2010/main" val="1501298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11700" y="67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Freyberg (1988) - 761 pars, 10 obs, 100 realizations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l="15992" r="12645"/>
          <a:stretch/>
        </p:blipFill>
        <p:spPr>
          <a:xfrm>
            <a:off x="311699" y="755887"/>
            <a:ext cx="3852675" cy="419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l="11548" r="9243"/>
          <a:stretch/>
        </p:blipFill>
        <p:spPr>
          <a:xfrm>
            <a:off x="4581349" y="768350"/>
            <a:ext cx="4250949" cy="41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l="15974" r="12453"/>
          <a:stretch/>
        </p:blipFill>
        <p:spPr>
          <a:xfrm>
            <a:off x="276350" y="829425"/>
            <a:ext cx="3803899" cy="41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 l="11831" r="8923"/>
          <a:stretch/>
        </p:blipFill>
        <p:spPr>
          <a:xfrm>
            <a:off x="4573250" y="806212"/>
            <a:ext cx="4259049" cy="418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67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Freyberg (1988) - 761 pars, 10 obs, 100 realizations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l="15974" r="12453"/>
          <a:stretch/>
        </p:blipFill>
        <p:spPr>
          <a:xfrm>
            <a:off x="276350" y="829425"/>
            <a:ext cx="3803899" cy="41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l="11831" r="8923"/>
          <a:stretch/>
        </p:blipFill>
        <p:spPr>
          <a:xfrm>
            <a:off x="4573250" y="806212"/>
            <a:ext cx="4259049" cy="418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67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Freyberg (1988) - 761 pars, 10 obs, 100 realizations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2312400" y="2409924"/>
            <a:ext cx="4519200" cy="19812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Behavioral characteristics: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 dirty="0"/>
              <a:t>Upgrades </a:t>
            </a:r>
            <a:r>
              <a:rPr lang="en" sz="2400" dirty="0" smtClean="0"/>
              <a:t>respect</a:t>
            </a:r>
            <a:r>
              <a:rPr lang="en-US" sz="2400" dirty="0" smtClean="0"/>
              <a:t> the</a:t>
            </a:r>
            <a:r>
              <a:rPr lang="en" sz="2400" dirty="0" smtClean="0"/>
              <a:t> </a:t>
            </a:r>
            <a:r>
              <a:rPr lang="en-US" sz="2400" dirty="0"/>
              <a:t>P</a:t>
            </a:r>
            <a:r>
              <a:rPr lang="en" sz="2400" dirty="0" smtClean="0"/>
              <a:t>rior</a:t>
            </a:r>
            <a:endParaRPr lang="en" sz="2400" dirty="0"/>
          </a:p>
          <a:p>
            <a:pPr marL="914400" lvl="1" indent="-381000" rtl="0">
              <a:spcBef>
                <a:spcPts val="0"/>
              </a:spcBef>
              <a:buSzPct val="100000"/>
              <a:buChar char="○"/>
            </a:pPr>
            <a:r>
              <a:rPr lang="en" sz="2400" dirty="0"/>
              <a:t>= happy geologist!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170125"/>
            <a:ext cx="764195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3779525" y="1397950"/>
            <a:ext cx="1016100" cy="382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PEST(++) </a:t>
            </a:r>
          </a:p>
        </p:txBody>
      </p:sp>
      <p:cxnSp>
        <p:nvCxnSpPr>
          <p:cNvPr id="200" name="Shape 200"/>
          <p:cNvCxnSpPr>
            <a:stCxn id="199" idx="2"/>
          </p:cNvCxnSpPr>
          <p:nvPr/>
        </p:nvCxnSpPr>
        <p:spPr>
          <a:xfrm flipH="1">
            <a:off x="4112675" y="1780150"/>
            <a:ext cx="174900" cy="430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1" name="Shape 201"/>
          <p:cNvSpPr txBox="1"/>
          <p:nvPr/>
        </p:nvSpPr>
        <p:spPr>
          <a:xfrm>
            <a:off x="2119375" y="3143250"/>
            <a:ext cx="717300" cy="382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mean </a:t>
            </a:r>
          </a:p>
        </p:txBody>
      </p:sp>
      <p:cxnSp>
        <p:nvCxnSpPr>
          <p:cNvPr id="202" name="Shape 202"/>
          <p:cNvCxnSpPr>
            <a:stCxn id="201" idx="0"/>
          </p:cNvCxnSpPr>
          <p:nvPr/>
        </p:nvCxnSpPr>
        <p:spPr>
          <a:xfrm rot="10800000" flipH="1">
            <a:off x="2478025" y="2568450"/>
            <a:ext cx="814800" cy="574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3" name="Shape 203"/>
          <p:cNvSpPr txBox="1"/>
          <p:nvPr/>
        </p:nvSpPr>
        <p:spPr>
          <a:xfrm>
            <a:off x="4708125" y="3832125"/>
            <a:ext cx="1186800" cy="382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realizations </a:t>
            </a:r>
          </a:p>
        </p:txBody>
      </p:sp>
      <p:cxnSp>
        <p:nvCxnSpPr>
          <p:cNvPr id="204" name="Shape 204"/>
          <p:cNvCxnSpPr>
            <a:stCxn id="203" idx="1"/>
          </p:cNvCxnSpPr>
          <p:nvPr/>
        </p:nvCxnSpPr>
        <p:spPr>
          <a:xfrm rot="10800000">
            <a:off x="4169625" y="3015525"/>
            <a:ext cx="538500" cy="10077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67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Freyberg (1988) - 761 pars, 10 obs, 100 realizations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 l="5850" t="7379" r="8613" b="-1630"/>
          <a:stretch/>
        </p:blipFill>
        <p:spPr>
          <a:xfrm>
            <a:off x="679910" y="703400"/>
            <a:ext cx="7955640" cy="43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/>
          <p:nvPr/>
        </p:nvSpPr>
        <p:spPr>
          <a:xfrm>
            <a:off x="254000" y="4210050"/>
            <a:ext cx="2371675" cy="572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PEST(++) </a:t>
            </a:r>
            <a:r>
              <a:rPr lang="en-US" dirty="0" smtClean="0"/>
              <a:t>best</a:t>
            </a:r>
            <a:r>
              <a:rPr lang="en" dirty="0" smtClean="0"/>
              <a:t> </a:t>
            </a:r>
            <a:r>
              <a:rPr lang="en" dirty="0"/>
              <a:t>w/ 4K pars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(14K model runs)</a:t>
            </a:r>
          </a:p>
        </p:txBody>
      </p:sp>
      <p:cxnSp>
        <p:nvCxnSpPr>
          <p:cNvPr id="213" name="Shape 213"/>
          <p:cNvCxnSpPr/>
          <p:nvPr/>
        </p:nvCxnSpPr>
        <p:spPr>
          <a:xfrm rot="10800000" flipH="1">
            <a:off x="2625675" y="3933450"/>
            <a:ext cx="876300" cy="5532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4" name="Shape 214"/>
          <p:cNvSpPr txBox="1"/>
          <p:nvPr/>
        </p:nvSpPr>
        <p:spPr>
          <a:xfrm>
            <a:off x="4613650" y="2380650"/>
            <a:ext cx="1186800" cy="3822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realizations </a:t>
            </a:r>
          </a:p>
        </p:txBody>
      </p:sp>
      <p:cxnSp>
        <p:nvCxnSpPr>
          <p:cNvPr id="215" name="Shape 215"/>
          <p:cNvCxnSpPr>
            <a:stCxn id="214" idx="1"/>
          </p:cNvCxnSpPr>
          <p:nvPr/>
        </p:nvCxnSpPr>
        <p:spPr>
          <a:xfrm flipH="1">
            <a:off x="3928750" y="2571750"/>
            <a:ext cx="684900" cy="50400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6" name="Shape 216"/>
          <p:cNvSpPr txBox="1"/>
          <p:nvPr/>
        </p:nvSpPr>
        <p:spPr>
          <a:xfrm>
            <a:off x="3319300" y="1827600"/>
            <a:ext cx="717300" cy="3780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mean </a:t>
            </a:r>
          </a:p>
        </p:txBody>
      </p:sp>
      <p:cxnSp>
        <p:nvCxnSpPr>
          <p:cNvPr id="217" name="Shape 217"/>
          <p:cNvCxnSpPr>
            <a:stCxn id="216" idx="2"/>
          </p:cNvCxnSpPr>
          <p:nvPr/>
        </p:nvCxnSpPr>
        <p:spPr>
          <a:xfrm flipH="1">
            <a:off x="2819350" y="2205600"/>
            <a:ext cx="858600" cy="5853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2" name="Shape 223"/>
          <p:cNvSpPr txBox="1">
            <a:spLocks noGrp="1"/>
          </p:cNvSpPr>
          <p:nvPr>
            <p:ph type="title"/>
          </p:nvPr>
        </p:nvSpPr>
        <p:spPr>
          <a:xfrm>
            <a:off x="396875" y="130175"/>
            <a:ext cx="8521700" cy="573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Real-world model: </a:t>
            </a:r>
            <a:r>
              <a:rPr lang="en" b="1" dirty="0">
                <a:solidFill>
                  <a:srgbClr val="FF0000"/>
                </a:solidFill>
              </a:rPr>
              <a:t>16K pars</a:t>
            </a:r>
            <a:r>
              <a:rPr lang="en" dirty="0"/>
              <a:t>, 1.8K obs, 300 reals</a:t>
            </a:r>
          </a:p>
          <a:p>
            <a:pPr lvl="0" algn="ctr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125" y="676800"/>
            <a:ext cx="4440100" cy="4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36025" y="1307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Real-world model: </a:t>
            </a:r>
            <a:r>
              <a:rPr lang="en" b="1" dirty="0">
                <a:solidFill>
                  <a:srgbClr val="FF0000"/>
                </a:solidFill>
              </a:rPr>
              <a:t>16K pars</a:t>
            </a:r>
            <a:r>
              <a:rPr lang="en" dirty="0"/>
              <a:t>, 1.8K obs, 300 reals</a:t>
            </a:r>
          </a:p>
          <a:p>
            <a:pPr lvl="0" algn="ctr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224" name="Shape 224"/>
          <p:cNvSpPr txBox="1"/>
          <p:nvPr/>
        </p:nvSpPr>
        <p:spPr>
          <a:xfrm>
            <a:off x="5380750" y="1223675"/>
            <a:ext cx="2295006" cy="572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PEST(++) </a:t>
            </a:r>
            <a:r>
              <a:rPr lang="en-US" dirty="0" smtClean="0"/>
              <a:t>best</a:t>
            </a:r>
            <a:r>
              <a:rPr lang="en" dirty="0" smtClean="0"/>
              <a:t> </a:t>
            </a:r>
            <a:r>
              <a:rPr lang="en" dirty="0"/>
              <a:t>w/ 4K pars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(14K model runs)</a:t>
            </a:r>
          </a:p>
        </p:txBody>
      </p:sp>
      <p:cxnSp>
        <p:nvCxnSpPr>
          <p:cNvPr id="225" name="Shape 225"/>
          <p:cNvCxnSpPr>
            <a:stCxn id="224" idx="1"/>
          </p:cNvCxnSpPr>
          <p:nvPr/>
        </p:nvCxnSpPr>
        <p:spPr>
          <a:xfrm flipH="1">
            <a:off x="4689852" y="1510025"/>
            <a:ext cx="690898" cy="294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6" name="Shape 226"/>
          <p:cNvSpPr txBox="1"/>
          <p:nvPr/>
        </p:nvSpPr>
        <p:spPr>
          <a:xfrm>
            <a:off x="5775973" y="2659062"/>
            <a:ext cx="1596222" cy="438499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 smtClean="0"/>
              <a:t>R</a:t>
            </a:r>
            <a:r>
              <a:rPr lang="en" dirty="0" smtClean="0"/>
              <a:t>ealizations</a:t>
            </a:r>
            <a:endParaRPr lang="en-US" dirty="0"/>
          </a:p>
          <a:p>
            <a:pPr lvl="0" algn="ctr" rtl="0">
              <a:spcBef>
                <a:spcPts val="0"/>
              </a:spcBef>
              <a:buNone/>
            </a:pPr>
            <a:r>
              <a:rPr lang="en-US" dirty="0" smtClean="0"/>
              <a:t>(2.5K model runs)</a:t>
            </a:r>
            <a:r>
              <a:rPr lang="en" dirty="0" smtClean="0"/>
              <a:t> </a:t>
            </a:r>
            <a:endParaRPr lang="en" dirty="0"/>
          </a:p>
        </p:txBody>
      </p:sp>
      <p:cxnSp>
        <p:nvCxnSpPr>
          <p:cNvPr id="227" name="Shape 227"/>
          <p:cNvCxnSpPr>
            <a:stCxn id="226" idx="1"/>
          </p:cNvCxnSpPr>
          <p:nvPr/>
        </p:nvCxnSpPr>
        <p:spPr>
          <a:xfrm flipH="1">
            <a:off x="5091077" y="2878312"/>
            <a:ext cx="684896" cy="392488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8" name="Shape 228"/>
          <p:cNvSpPr txBox="1"/>
          <p:nvPr/>
        </p:nvSpPr>
        <p:spPr>
          <a:xfrm>
            <a:off x="1055600" y="1726200"/>
            <a:ext cx="1138500" cy="54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FFFF"/>
                </a:solidFill>
              </a:rPr>
              <a:t>WTF?! </a:t>
            </a:r>
          </a:p>
        </p:txBody>
      </p:sp>
      <p:sp>
        <p:nvSpPr>
          <p:cNvPr id="229" name="Shape 229"/>
          <p:cNvSpPr/>
          <p:nvPr/>
        </p:nvSpPr>
        <p:spPr>
          <a:xfrm>
            <a:off x="4111175" y="2820400"/>
            <a:ext cx="690900" cy="2373300"/>
          </a:xfrm>
          <a:prstGeom prst="ellipse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4">
            <a:alphaModFix/>
          </a:blip>
          <a:srcRect l="29149" r="30155"/>
          <a:stretch/>
        </p:blipFill>
        <p:spPr>
          <a:xfrm>
            <a:off x="263925" y="797962"/>
            <a:ext cx="2193999" cy="317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Shape 231"/>
          <p:cNvCxnSpPr/>
          <p:nvPr/>
        </p:nvCxnSpPr>
        <p:spPr>
          <a:xfrm>
            <a:off x="1785225" y="3622175"/>
            <a:ext cx="2290500" cy="4989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</a:t>
            </a:r>
            <a:r>
              <a:rPr lang="en" dirty="0" smtClean="0"/>
              <a:t>arametr</a:t>
            </a:r>
            <a:r>
              <a:rPr lang="en-US" dirty="0" err="1" smtClean="0"/>
              <a:t>ic</a:t>
            </a:r>
            <a:r>
              <a:rPr lang="en-US" dirty="0" smtClean="0"/>
              <a:t> frustration</a:t>
            </a:r>
            <a:r>
              <a:rPr lang="en-US" baseline="30000" dirty="0" smtClean="0"/>
              <a:t>©</a:t>
            </a:r>
            <a:endParaRPr lang="en" baseline="30000" dirty="0"/>
          </a:p>
        </p:txBody>
      </p:sp>
      <p:grpSp>
        <p:nvGrpSpPr>
          <p:cNvPr id="63" name="Shape 63"/>
          <p:cNvGrpSpPr/>
          <p:nvPr/>
        </p:nvGrpSpPr>
        <p:grpSpPr>
          <a:xfrm>
            <a:off x="1333500" y="1835099"/>
            <a:ext cx="6477000" cy="3308400"/>
            <a:chOff x="1333500" y="1835100"/>
            <a:chExt cx="6477000" cy="3308400"/>
          </a:xfrm>
        </p:grpSpPr>
        <p:pic>
          <p:nvPicPr>
            <p:cNvPr id="64" name="Shape 64"/>
            <p:cNvPicPr preferRelativeResize="0"/>
            <p:nvPr/>
          </p:nvPicPr>
          <p:blipFill rotWithShape="1">
            <a:blip r:embed="rId3">
              <a:alphaModFix/>
            </a:blip>
            <a:srcRect b="8833"/>
            <a:stretch/>
          </p:blipFill>
          <p:spPr>
            <a:xfrm>
              <a:off x="1333500" y="1835099"/>
              <a:ext cx="6477000" cy="330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Shape 65"/>
            <p:cNvSpPr txBox="1"/>
            <p:nvPr/>
          </p:nvSpPr>
          <p:spPr>
            <a:xfrm>
              <a:off x="1533350" y="2384850"/>
              <a:ext cx="1984800" cy="373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b="1" dirty="0" smtClean="0"/>
                <a:t>Express model input uncertainty</a:t>
              </a:r>
              <a:endParaRPr lang="en" b="1" dirty="0"/>
            </a:p>
          </p:txBody>
        </p:sp>
        <p:sp>
          <p:nvSpPr>
            <p:cNvPr id="66" name="Shape 66"/>
            <p:cNvSpPr txBox="1"/>
            <p:nvPr/>
          </p:nvSpPr>
          <p:spPr>
            <a:xfrm>
              <a:off x="5659975" y="2480275"/>
              <a:ext cx="2074200" cy="707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b="1"/>
                <a:t>computational burden</a:t>
              </a:r>
            </a:p>
          </p:txBody>
        </p:sp>
      </p:grpSp>
      <p:pic>
        <p:nvPicPr>
          <p:cNvPr id="7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960" y="1297135"/>
            <a:ext cx="5287599" cy="4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Summary and next steps</a:t>
            </a:r>
            <a:r>
              <a:rPr lang="mr-IN" dirty="0" smtClean="0"/>
              <a:t>…</a:t>
            </a:r>
            <a:endParaRPr lang="en" dirty="0"/>
          </a:p>
        </p:txBody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err="1" smtClean="0"/>
              <a:t>iES</a:t>
            </a:r>
            <a:r>
              <a:rPr lang="en-US" dirty="0" smtClean="0"/>
              <a:t> is seems promising</a:t>
            </a:r>
            <a:r>
              <a:rPr lang="mr-IN" dirty="0" smtClean="0"/>
              <a:t>…</a:t>
            </a:r>
            <a:r>
              <a:rPr lang="en-US" dirty="0" smtClean="0"/>
              <a:t>(</a:t>
            </a:r>
            <a:r>
              <a:rPr lang="en-US" dirty="0" smtClean="0"/>
              <a:t>more </a:t>
            </a:r>
            <a:r>
              <a:rPr lang="en-US" dirty="0" smtClean="0"/>
              <a:t>testing needed)</a:t>
            </a:r>
            <a:endParaRPr lang="en-US" dirty="0" smtClean="0"/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Next: </a:t>
            </a:r>
            <a:r>
              <a:rPr lang="en" dirty="0" smtClean="0"/>
              <a:t>1M</a:t>
            </a:r>
            <a:r>
              <a:rPr lang="en" dirty="0"/>
              <a:t>+ parameters = grid-scale parameterizations with geostatistics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template and instruction files can’t handle grid-scale parameterizations.  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C++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 smtClean="0"/>
              <a:t>HDF5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Next: </a:t>
            </a:r>
            <a:r>
              <a:rPr lang="en-US" dirty="0" smtClean="0"/>
              <a:t>T</a:t>
            </a:r>
            <a:r>
              <a:rPr lang="en" dirty="0" smtClean="0"/>
              <a:t>ools </a:t>
            </a:r>
            <a:r>
              <a:rPr lang="en" dirty="0"/>
              <a:t>to support ensemble approaches: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 smtClean="0"/>
              <a:t>Building </a:t>
            </a:r>
            <a:r>
              <a:rPr lang="en" dirty="0"/>
              <a:t>the Prior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Integration with geostatistics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Localization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43" y="0"/>
            <a:ext cx="8207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/>
              <a:t>Jeremy White</a:t>
            </a: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/>
              <a:t>jwhite@usgs.gov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Shape 248"/>
          <p:cNvGrpSpPr/>
          <p:nvPr/>
        </p:nvGrpSpPr>
        <p:grpSpPr>
          <a:xfrm>
            <a:off x="139925" y="1085087"/>
            <a:ext cx="1984800" cy="3418562"/>
            <a:chOff x="139925" y="1085087"/>
            <a:chExt cx="1984800" cy="3418562"/>
          </a:xfrm>
        </p:grpSpPr>
        <p:cxnSp>
          <p:nvCxnSpPr>
            <p:cNvPr id="249" name="Shape 249"/>
            <p:cNvCxnSpPr/>
            <p:nvPr/>
          </p:nvCxnSpPr>
          <p:spPr>
            <a:xfrm rot="10800000">
              <a:off x="139925" y="2809350"/>
              <a:ext cx="1984800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250" name="Shape 2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950" y="307490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Shape 2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7950" y="1085087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Shape 252"/>
          <p:cNvGrpSpPr/>
          <p:nvPr/>
        </p:nvGrpSpPr>
        <p:grpSpPr>
          <a:xfrm>
            <a:off x="6097600" y="1085087"/>
            <a:ext cx="1984800" cy="3418562"/>
            <a:chOff x="6097600" y="1085087"/>
            <a:chExt cx="1984800" cy="3418562"/>
          </a:xfrm>
        </p:grpSpPr>
        <p:cxnSp>
          <p:nvCxnSpPr>
            <p:cNvPr id="253" name="Shape 253"/>
            <p:cNvCxnSpPr/>
            <p:nvPr/>
          </p:nvCxnSpPr>
          <p:spPr>
            <a:xfrm rot="10800000">
              <a:off x="6097600" y="2809350"/>
              <a:ext cx="1984800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254" name="Shape 2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5625" y="307490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Shape 2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75637" y="1085087"/>
              <a:ext cx="1428749" cy="1428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6" name="Shape 256"/>
          <p:cNvPicPr preferRelativeResize="0"/>
          <p:nvPr/>
        </p:nvPicPr>
        <p:blipFill rotWithShape="1">
          <a:blip r:embed="rId7">
            <a:alphaModFix/>
          </a:blip>
          <a:srcRect l="17036" t="57008" r="18430" b="4506"/>
          <a:stretch/>
        </p:blipFill>
        <p:spPr>
          <a:xfrm>
            <a:off x="2513433" y="1910093"/>
            <a:ext cx="3195450" cy="190560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311700" y="2264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Approximating derivatives with ensembles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13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GLM iES: Chen and Oliver (2013)</a:t>
            </a:r>
            <a:br>
              <a:rPr lang="en"/>
            </a:br>
            <a:endParaRPr lang="en"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311700" y="71025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“Jacobians for nothing...”:only have to run the model once for each ensemble member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“...and uncertainty for free”:non-linear parameter uncertainty estimates from the ensemble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675" y="2490787"/>
            <a:ext cx="347662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820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Examples - Freyberg (1988)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365 stress periods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3 layers X 40 rows X 20 cols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761 parameters :)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hk in every model cell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conductance of every river cell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well rate multipliers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SS and SY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recharge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12 water level observations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100-member ensemble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l="19756" t="7892" b="5572"/>
          <a:stretch/>
        </p:blipFill>
        <p:spPr>
          <a:xfrm>
            <a:off x="4873875" y="538300"/>
            <a:ext cx="4270124" cy="46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Examples - BONUS!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26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Real-world model </a:t>
            </a:r>
            <a:r>
              <a:rPr lang="en" dirty="0" smtClean="0"/>
              <a:t>:)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 smtClean="0"/>
              <a:t>144 stress periods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 smtClean="0"/>
              <a:t>5 </a:t>
            </a:r>
            <a:r>
              <a:rPr lang="en" dirty="0"/>
              <a:t>layers X 156 rows X 174 columns</a:t>
            </a:r>
          </a:p>
          <a:p>
            <a:pPr marL="457200" lvl="0" indent="-228600" rtl="0">
              <a:spcBef>
                <a:spcPts val="0"/>
              </a:spcBef>
              <a:buClr>
                <a:srgbClr val="FF0000"/>
              </a:buClr>
            </a:pPr>
            <a:r>
              <a:rPr lang="en" b="1" dirty="0">
                <a:solidFill>
                  <a:srgbClr val="FF0000"/>
                </a:solidFill>
              </a:rPr>
              <a:t>~16,000 parameters :)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Pilot points in every 3rd model cell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hk, vka, ss, sy, recharge, ghb stage, ghb conductance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Time series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global rch mults, global GHB stage mults, global MNW mults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1,700 water level observations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100 springflow discharge observations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300 member ensemble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 opening about complexity...always dangerous!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What’s good about complexity: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allows for more rigorous simulation of system dynamics.  </a:t>
            </a:r>
          </a:p>
          <a:p>
            <a:pPr marL="914400" lvl="1" indent="-228600">
              <a:spcBef>
                <a:spcPts val="0"/>
              </a:spcBef>
            </a:pPr>
            <a:r>
              <a:rPr lang="en"/>
              <a:t>Presents the opportunity to more uncertainty injection in model inputs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What’s bad about complexity: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computational burden prevents model-usage analysis (e.g., uncertainty analysis)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So we need: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Faster forward models</a:t>
            </a:r>
          </a:p>
          <a:p>
            <a:pPr marL="914400" lvl="1" indent="-228600" rtl="0">
              <a:spcBef>
                <a:spcPts val="0"/>
              </a:spcBef>
              <a:buClr>
                <a:srgbClr val="FF0000"/>
              </a:buClr>
            </a:pPr>
            <a:r>
              <a:rPr lang="en" b="1">
                <a:solidFill>
                  <a:srgbClr val="FF0000"/>
                </a:solidFill>
              </a:rPr>
              <a:t>Better approaches for model-usage analysis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2450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approximation - fake it ‘til you make it!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112800" y="2220275"/>
            <a:ext cx="7440000" cy="204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Arial"/>
            </a:pPr>
            <a:r>
              <a:rPr lang="en" sz="2400" b="1">
                <a:solidFill>
                  <a:srgbClr val="FF0000"/>
                </a:solidFill>
              </a:rPr>
              <a:t>P</a:t>
            </a:r>
            <a:r>
              <a:rPr lang="en" sz="2400"/>
              <a:t> parameter ensemble ( ne x npar matrix)</a:t>
            </a:r>
          </a:p>
          <a:p>
            <a: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000"/>
              <a:t>Realized from prior parameter cov matrix</a:t>
            </a:r>
          </a:p>
          <a:p>
            <a:pPr marL="457200" lvl="0" indent="-381000" rtl="0">
              <a:spcBef>
                <a:spcPts val="0"/>
              </a:spcBef>
              <a:buSzPct val="100000"/>
            </a:pPr>
            <a:r>
              <a:rPr lang="en" sz="2400" b="1">
                <a:solidFill>
                  <a:srgbClr val="FF0000"/>
                </a:solidFill>
              </a:rPr>
              <a:t>O</a:t>
            </a:r>
            <a:r>
              <a:rPr lang="en" sz="2400"/>
              <a:t> model output ensemble (ne x nobs matrix) </a:t>
            </a:r>
          </a:p>
          <a:p>
            <a:pPr marL="914400" lvl="1" indent="-355600" rtl="0">
              <a:spcBef>
                <a:spcPts val="0"/>
              </a:spcBef>
              <a:buSzPct val="100000"/>
            </a:pPr>
            <a:r>
              <a:rPr lang="en" sz="2000"/>
              <a:t>Target: obs values + realized measurement noise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l="32205" t="14337" r="39354" b="36254"/>
          <a:stretch/>
        </p:blipFill>
        <p:spPr>
          <a:xfrm>
            <a:off x="7720125" y="3501224"/>
            <a:ext cx="1423875" cy="16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9837" y="933587"/>
            <a:ext cx="4706125" cy="11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311700" y="1443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Examples - Chen and Oliver (2013)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261012" y="86355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1 parameter and 1 observation :(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Highly non-linear :)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100-member ensemble</a:t>
            </a:r>
          </a:p>
        </p:txBody>
      </p:sp>
      <p:pic>
        <p:nvPicPr>
          <p:cNvPr id="298" name="Shape 298"/>
          <p:cNvPicPr preferRelativeResize="0"/>
          <p:nvPr/>
        </p:nvPicPr>
        <p:blipFill rotWithShape="1">
          <a:blip r:embed="rId3">
            <a:alphaModFix/>
          </a:blip>
          <a:srcRect l="4164" t="7783" r="8902"/>
          <a:stretch/>
        </p:blipFill>
        <p:spPr>
          <a:xfrm>
            <a:off x="1627762" y="1941525"/>
            <a:ext cx="5787125" cy="30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Background, theory, and implementation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/>
              <a:t>Gauss Levenburg Marquardt  (GLM) algorithm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/>
              <a:t>Jacobian matrix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/>
              <a:t>Ensemble approximation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/>
              <a:t>Iterative ensemble smoother GLM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/>
              <a:t>Implementation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Example applications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/>
              <a:t>1-parameter nonlinear model</a:t>
            </a:r>
          </a:p>
          <a:p>
            <a:pPr marL="914400" lvl="1" indent="-228600" rtl="0">
              <a:spcBef>
                <a:spcPts val="0"/>
              </a:spcBef>
              <a:buAutoNum type="alphaLcPeriod"/>
            </a:pPr>
            <a:r>
              <a:rPr lang="en"/>
              <a:t>800 parameter MODFLOW model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Background </a:t>
            </a:r>
            <a:r>
              <a:rPr lang="mr-IN" dirty="0" smtClean="0"/>
              <a:t>–</a:t>
            </a:r>
            <a:r>
              <a:rPr lang="en" dirty="0" smtClean="0"/>
              <a:t> </a:t>
            </a:r>
            <a:r>
              <a:rPr lang="en-US" dirty="0" smtClean="0"/>
              <a:t>GLM and t</a:t>
            </a:r>
            <a:r>
              <a:rPr lang="en" dirty="0" smtClean="0"/>
              <a:t>he </a:t>
            </a:r>
            <a:r>
              <a:rPr lang="en" b="1" dirty="0">
                <a:solidFill>
                  <a:srgbClr val="FF0000"/>
                </a:solidFill>
              </a:rPr>
              <a:t>J</a:t>
            </a:r>
            <a:r>
              <a:rPr lang="en" dirty="0"/>
              <a:t>acobian matrix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4871" y="244659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The linear “mapping” from parameters to </a:t>
            </a:r>
            <a:r>
              <a:rPr lang="en" dirty="0" smtClean="0"/>
              <a:t>observations 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(using the model)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/>
              <a:t>F</a:t>
            </a:r>
            <a:r>
              <a:rPr lang="en" dirty="0" smtClean="0"/>
              <a:t>inite difference</a:t>
            </a:r>
            <a:r>
              <a:rPr lang="en-US" dirty="0"/>
              <a:t>s</a:t>
            </a:r>
            <a:endParaRPr lang="en" dirty="0"/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Good: model independent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Bad: </a:t>
            </a:r>
            <a:r>
              <a:rPr lang="en-US" dirty="0" smtClean="0"/>
              <a:t>“</a:t>
            </a:r>
            <a:r>
              <a:rPr lang="mr-IN" dirty="0" smtClean="0"/>
              <a:t>…</a:t>
            </a:r>
            <a:r>
              <a:rPr lang="en-US" dirty="0" smtClean="0"/>
              <a:t>run the model once for each parameter</a:t>
            </a:r>
            <a:r>
              <a:rPr lang="mr-IN" dirty="0" smtClean="0"/>
              <a:t>…</a:t>
            </a:r>
            <a:r>
              <a:rPr lang="en-US" dirty="0" smtClean="0"/>
              <a:t>”</a:t>
            </a:r>
            <a:endParaRPr lang="en" dirty="0"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2976" y="4353039"/>
            <a:ext cx="731022" cy="79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643" y="4353039"/>
            <a:ext cx="5287599" cy="4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4"/>
          <p:cNvPicPr preferRelativeResize="0"/>
          <p:nvPr/>
        </p:nvPicPr>
        <p:blipFill rotWithShape="1">
          <a:blip r:embed="rId5">
            <a:alphaModFix/>
          </a:blip>
          <a:srcRect b="62440"/>
          <a:stretch/>
        </p:blipFill>
        <p:spPr>
          <a:xfrm>
            <a:off x="94871" y="1227929"/>
            <a:ext cx="8692348" cy="95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2"/>
          <p:cNvPicPr preferRelativeResize="0"/>
          <p:nvPr/>
        </p:nvPicPr>
        <p:blipFill rotWithShape="1">
          <a:blip r:embed="rId6">
            <a:alphaModFix/>
          </a:blip>
          <a:srcRect l="20094" t="9251" r="20762" b="9881"/>
          <a:stretch/>
        </p:blipFill>
        <p:spPr>
          <a:xfrm>
            <a:off x="8542154" y="3561373"/>
            <a:ext cx="580291" cy="79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11117" r="14978"/>
          <a:stretch/>
        </p:blipFill>
        <p:spPr>
          <a:xfrm>
            <a:off x="7834694" y="3544775"/>
            <a:ext cx="707460" cy="793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3940" y="4350360"/>
            <a:ext cx="619036" cy="793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Background - The </a:t>
            </a:r>
            <a:r>
              <a:rPr lang="en" b="1">
                <a:solidFill>
                  <a:srgbClr val="FF0000"/>
                </a:solidFill>
              </a:rPr>
              <a:t>J</a:t>
            </a:r>
            <a:r>
              <a:rPr lang="en"/>
              <a:t>acobian matrix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The linear “mapping” from parameters to </a:t>
            </a:r>
            <a:r>
              <a:rPr lang="en" dirty="0" smtClean="0"/>
              <a:t>observations 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(using the model)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 smtClean="0"/>
              <a:t>Must </a:t>
            </a:r>
            <a:r>
              <a:rPr lang="en" dirty="0"/>
              <a:t>be calculated each iteration of GLM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 smtClean="0"/>
              <a:t>Analytically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 smtClean="0"/>
              <a:t>Finite-differences  (PEST(++))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 smtClean="0"/>
              <a:t>Adjoint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 smtClean="0"/>
              <a:t>PEST </a:t>
            </a:r>
            <a:r>
              <a:rPr lang="en" dirty="0"/>
              <a:t>and finite differences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Good: model independent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Bad: </a:t>
            </a:r>
            <a:r>
              <a:rPr lang="en-US" dirty="0" smtClean="0"/>
              <a:t>“</a:t>
            </a:r>
            <a:r>
              <a:rPr lang="mr-IN" dirty="0" smtClean="0"/>
              <a:t>…</a:t>
            </a:r>
            <a:r>
              <a:rPr lang="en-US" dirty="0" smtClean="0"/>
              <a:t>run the model once for each parameter</a:t>
            </a:r>
            <a:r>
              <a:rPr lang="mr-IN" dirty="0" smtClean="0"/>
              <a:t>…</a:t>
            </a:r>
            <a:r>
              <a:rPr lang="en-US" dirty="0" smtClean="0"/>
              <a:t>”</a:t>
            </a:r>
            <a:endParaRPr lang="en" dirty="0"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788" y="3849524"/>
            <a:ext cx="1081210" cy="1293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643" y="4353039"/>
            <a:ext cx="5287599" cy="417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661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Background - Gauss Levenburg Marquardt (GLM-MAP)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l="20094" t="9251" r="20762" b="9881"/>
          <a:stretch/>
        </p:blipFill>
        <p:spPr>
          <a:xfrm>
            <a:off x="7966927" y="3704685"/>
            <a:ext cx="1177073" cy="143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25" y="1704974"/>
            <a:ext cx="8692348" cy="25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11117" r="14978"/>
          <a:stretch/>
        </p:blipFill>
        <p:spPr>
          <a:xfrm>
            <a:off x="5580399" y="3704685"/>
            <a:ext cx="1285774" cy="1441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859" y="3702006"/>
            <a:ext cx="1125068" cy="14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0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2168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Free your mind!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187" y="789575"/>
            <a:ext cx="4595625" cy="21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jac_appr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3098955"/>
            <a:ext cx="6896100" cy="901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Shape 94"/>
          <p:cNvGraphicFramePr/>
          <p:nvPr>
            <p:extLst>
              <p:ext uri="{D42A27DB-BD31-4B8C-83A1-F6EECF244321}">
                <p14:modId xmlns:p14="http://schemas.microsoft.com/office/powerpoint/2010/main" val="3226524075"/>
              </p:ext>
            </p:extLst>
          </p:nvPr>
        </p:nvGraphicFramePr>
        <p:xfrm>
          <a:off x="6055325" y="4554762"/>
          <a:ext cx="3020500" cy="396209"/>
        </p:xfrm>
        <a:graphic>
          <a:graphicData uri="http://schemas.openxmlformats.org/drawingml/2006/table">
            <a:tbl>
              <a:tblPr>
                <a:noFill/>
                <a:tableStyleId>{09571D5A-7916-48E0-B83D-DEBC6A4FD17C}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1994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0.002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4.51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5" name="Shape 95"/>
          <p:cNvGraphicFramePr/>
          <p:nvPr>
            <p:extLst>
              <p:ext uri="{D42A27DB-BD31-4B8C-83A1-F6EECF244321}">
                <p14:modId xmlns:p14="http://schemas.microsoft.com/office/powerpoint/2010/main" val="2070324852"/>
              </p:ext>
            </p:extLst>
          </p:nvPr>
        </p:nvGraphicFramePr>
        <p:xfrm>
          <a:off x="102434" y="4530512"/>
          <a:ext cx="2853900" cy="396209"/>
        </p:xfrm>
        <a:graphic>
          <a:graphicData uri="http://schemas.openxmlformats.org/drawingml/2006/table">
            <a:tbl>
              <a:tblPr>
                <a:noFill/>
                <a:tableStyleId>{09571D5A-7916-48E0-B83D-DEBC6A4FD17C}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908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0.51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1751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31.4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694" y="102512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Ensemble approximation - fake it ‘til you make it!</a:t>
            </a:r>
          </a:p>
        </p:txBody>
      </p:sp>
      <p:graphicFrame>
        <p:nvGraphicFramePr>
          <p:cNvPr id="98" name="Shape 98"/>
          <p:cNvGraphicFramePr/>
          <p:nvPr>
            <p:extLst>
              <p:ext uri="{D42A27DB-BD31-4B8C-83A1-F6EECF244321}">
                <p14:modId xmlns:p14="http://schemas.microsoft.com/office/powerpoint/2010/main" val="3386397133"/>
              </p:ext>
            </p:extLst>
          </p:nvPr>
        </p:nvGraphicFramePr>
        <p:xfrm>
          <a:off x="102434" y="2459012"/>
          <a:ext cx="2853900" cy="1981049"/>
        </p:xfrm>
        <a:graphic>
          <a:graphicData uri="http://schemas.openxmlformats.org/drawingml/2006/table">
            <a:tbl>
              <a:tblPr>
                <a:noFill/>
                <a:tableStyleId>{09571D5A-7916-48E0-B83D-DEBC6A4FD17C}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667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par1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par2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parN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real1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0.123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1101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12.3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real2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0.321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1234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32.1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real3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0.987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69.0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realN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0.789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1959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54.1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9" name="Shape 99"/>
          <p:cNvGraphicFramePr/>
          <p:nvPr>
            <p:extLst>
              <p:ext uri="{D42A27DB-BD31-4B8C-83A1-F6EECF244321}">
                <p14:modId xmlns:p14="http://schemas.microsoft.com/office/powerpoint/2010/main" val="839030128"/>
              </p:ext>
            </p:extLst>
          </p:nvPr>
        </p:nvGraphicFramePr>
        <p:xfrm>
          <a:off x="6037075" y="2459012"/>
          <a:ext cx="3020500" cy="1981049"/>
        </p:xfrm>
        <a:graphic>
          <a:graphicData uri="http://schemas.openxmlformats.org/drawingml/2006/table">
            <a:tbl>
              <a:tblPr>
                <a:noFill/>
                <a:tableStyleId>{09571D5A-7916-48E0-B83D-DEBC6A4FD17C}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50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obs1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obs2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obsN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real1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1998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0.0001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3.21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real2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1.23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real3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2004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0.0003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9.6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realN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1980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0.001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1.45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0" name="Shape 100"/>
          <p:cNvSpPr txBox="1"/>
          <p:nvPr/>
        </p:nvSpPr>
        <p:spPr>
          <a:xfrm>
            <a:off x="3147575" y="3486725"/>
            <a:ext cx="2738999" cy="38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2CC"/>
                </a:solidFill>
              </a:rPr>
              <a:t>model runs = ne (number reals)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2956334" y="3554999"/>
            <a:ext cx="3056949" cy="16710"/>
          </a:xfrm>
          <a:prstGeom prst="straightConnector1">
            <a:avLst/>
          </a:prstGeom>
          <a:noFill/>
          <a:ln w="28575" cap="flat" cmpd="sng">
            <a:solidFill>
              <a:srgbClr val="FFF2C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62434" y="1970612"/>
            <a:ext cx="3000000" cy="4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P</a:t>
            </a:r>
            <a:r>
              <a:rPr lang="en" sz="2400" dirty="0">
                <a:solidFill>
                  <a:schemeClr val="lt2"/>
                </a:solidFill>
              </a:rPr>
              <a:t> ( ne x npar matrix)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6018825" y="1970612"/>
            <a:ext cx="3057000" cy="4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O</a:t>
            </a:r>
            <a:r>
              <a:rPr lang="en" sz="2400" dirty="0">
                <a:solidFill>
                  <a:schemeClr val="lt2"/>
                </a:solidFill>
              </a:rPr>
              <a:t> ( ne x nobs matrix)</a:t>
            </a:r>
          </a:p>
        </p:txBody>
      </p:sp>
      <p:cxnSp>
        <p:nvCxnSpPr>
          <p:cNvPr id="104" name="Shape 104"/>
          <p:cNvCxnSpPr>
            <a:stCxn id="103" idx="1"/>
          </p:cNvCxnSpPr>
          <p:nvPr/>
        </p:nvCxnSpPr>
        <p:spPr>
          <a:xfrm>
            <a:off x="6018825" y="221481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" name="Shape 105"/>
          <p:cNvSpPr txBox="1"/>
          <p:nvPr/>
        </p:nvSpPr>
        <p:spPr>
          <a:xfrm>
            <a:off x="3589550" y="2710675"/>
            <a:ext cx="1633800" cy="39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448EC8"/>
                </a:solidFill>
              </a:rPr>
              <a:t>update via GLM</a:t>
            </a:r>
          </a:p>
        </p:txBody>
      </p:sp>
      <p:grpSp>
        <p:nvGrpSpPr>
          <p:cNvPr id="106" name="Shape 106"/>
          <p:cNvGrpSpPr/>
          <p:nvPr/>
        </p:nvGrpSpPr>
        <p:grpSpPr>
          <a:xfrm>
            <a:off x="2936800" y="3058596"/>
            <a:ext cx="3096000" cy="470678"/>
            <a:chOff x="2963275" y="2509946"/>
            <a:chExt cx="3096000" cy="470678"/>
          </a:xfrm>
        </p:grpSpPr>
        <p:sp>
          <p:nvSpPr>
            <p:cNvPr id="107" name="Shape 107"/>
            <p:cNvSpPr/>
            <p:nvPr/>
          </p:nvSpPr>
          <p:spPr>
            <a:xfrm>
              <a:off x="3010525" y="2509946"/>
              <a:ext cx="3048750" cy="456500"/>
            </a:xfrm>
            <a:custGeom>
              <a:avLst/>
              <a:gdLst/>
              <a:ahLst/>
              <a:cxnLst/>
              <a:rect l="0" t="0" r="0" b="0"/>
              <a:pathLst>
                <a:path w="121950" h="18260" extrusionOk="0">
                  <a:moveTo>
                    <a:pt x="0" y="18260"/>
                  </a:moveTo>
                  <a:cubicBezTo>
                    <a:pt x="9194" y="15218"/>
                    <a:pt x="34843" y="78"/>
                    <a:pt x="55168" y="9"/>
                  </a:cubicBezTo>
                  <a:cubicBezTo>
                    <a:pt x="75493" y="-60"/>
                    <a:pt x="110819" y="14872"/>
                    <a:pt x="121950" y="17845"/>
                  </a:cubicBezTo>
                </a:path>
              </a:pathLst>
            </a:custGeom>
            <a:noFill/>
            <a:ln w="28575" cap="flat" cmpd="sng">
              <a:solidFill>
                <a:srgbClr val="448EC8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108" name="Shape 108"/>
            <p:cNvCxnSpPr/>
            <p:nvPr/>
          </p:nvCxnSpPr>
          <p:spPr>
            <a:xfrm flipH="1">
              <a:off x="2963275" y="2632925"/>
              <a:ext cx="838200" cy="347700"/>
            </a:xfrm>
            <a:prstGeom prst="straightConnector1">
              <a:avLst/>
            </a:prstGeom>
            <a:noFill/>
            <a:ln w="28575" cap="flat" cmpd="sng">
              <a:solidFill>
                <a:srgbClr val="448EC8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l="58452" t="9292" r="35148" b="61009"/>
          <a:stretch/>
        </p:blipFill>
        <p:spPr>
          <a:xfrm>
            <a:off x="304753" y="4579010"/>
            <a:ext cx="301124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 l="58452" t="66462" r="35148" b="3839"/>
          <a:stretch/>
        </p:blipFill>
        <p:spPr>
          <a:xfrm>
            <a:off x="6302075" y="4579012"/>
            <a:ext cx="301124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elta_appro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675212"/>
            <a:ext cx="5168900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2168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Huh?</a:t>
            </a:r>
            <a:endParaRPr lang="en" dirty="0"/>
          </a:p>
        </p:txBody>
      </p:sp>
      <p:pic>
        <p:nvPicPr>
          <p:cNvPr id="2" name="Picture 1" descr="jac_appro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0"/>
          <a:stretch/>
        </p:blipFill>
        <p:spPr>
          <a:xfrm>
            <a:off x="2941516" y="1250667"/>
            <a:ext cx="2552943" cy="901700"/>
          </a:xfrm>
          <a:prstGeom prst="rect">
            <a:avLst/>
          </a:prstGeom>
        </p:spPr>
      </p:pic>
      <p:pic>
        <p:nvPicPr>
          <p:cNvPr id="6" name="Picture 5" descr="r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513" y="2152367"/>
            <a:ext cx="5295414" cy="299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2264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An aside: a</a:t>
            </a:r>
            <a:r>
              <a:rPr lang="en" dirty="0" smtClean="0"/>
              <a:t>pproximating </a:t>
            </a:r>
            <a:r>
              <a:rPr lang="en" dirty="0"/>
              <a:t>derivatives with ensembles</a:t>
            </a:r>
          </a:p>
        </p:txBody>
      </p:sp>
      <p:grpSp>
        <p:nvGrpSpPr>
          <p:cNvPr id="116" name="Shape 116"/>
          <p:cNvGrpSpPr/>
          <p:nvPr/>
        </p:nvGrpSpPr>
        <p:grpSpPr>
          <a:xfrm>
            <a:off x="139925" y="1115050"/>
            <a:ext cx="1984800" cy="3388600"/>
            <a:chOff x="489350" y="1017200"/>
            <a:chExt cx="1984800" cy="3388600"/>
          </a:xfrm>
        </p:grpSpPr>
        <p:pic>
          <p:nvPicPr>
            <p:cNvPr id="117" name="Shape 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375" y="101720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8" name="Shape 118"/>
            <p:cNvCxnSpPr/>
            <p:nvPr/>
          </p:nvCxnSpPr>
          <p:spPr>
            <a:xfrm rot="10800000">
              <a:off x="489350" y="2711500"/>
              <a:ext cx="1984800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119" name="Shape 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7375" y="297705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" name="Shape 120"/>
          <p:cNvGrpSpPr/>
          <p:nvPr/>
        </p:nvGrpSpPr>
        <p:grpSpPr>
          <a:xfrm>
            <a:off x="6097600" y="1085087"/>
            <a:ext cx="1984800" cy="3418562"/>
            <a:chOff x="6097600" y="1085087"/>
            <a:chExt cx="1984800" cy="3418562"/>
          </a:xfrm>
        </p:grpSpPr>
        <p:cxnSp>
          <p:nvCxnSpPr>
            <p:cNvPr id="121" name="Shape 121"/>
            <p:cNvCxnSpPr/>
            <p:nvPr/>
          </p:nvCxnSpPr>
          <p:spPr>
            <a:xfrm rot="10800000">
              <a:off x="6097600" y="2809350"/>
              <a:ext cx="1984800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122" name="Shape 1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5625" y="1085087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Shape 1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75625" y="3074900"/>
              <a:ext cx="1428750" cy="1428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" name="Shape 124"/>
          <p:cNvPicPr preferRelativeResize="0"/>
          <p:nvPr/>
        </p:nvPicPr>
        <p:blipFill rotWithShape="1">
          <a:blip r:embed="rId7">
            <a:alphaModFix/>
          </a:blip>
          <a:srcRect l="48563" t="17723" r="1801" b="42251"/>
          <a:stretch/>
        </p:blipFill>
        <p:spPr>
          <a:xfrm>
            <a:off x="2767425" y="1650375"/>
            <a:ext cx="2837324" cy="22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13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iES</a:t>
            </a:r>
            <a:r>
              <a:rPr lang="en-US" dirty="0" smtClean="0"/>
              <a:t>: </a:t>
            </a:r>
            <a:r>
              <a:rPr lang="en" dirty="0" smtClean="0"/>
              <a:t>Chen </a:t>
            </a:r>
            <a:r>
              <a:rPr lang="en" dirty="0"/>
              <a:t>and Oliver (2013)</a:t>
            </a:r>
            <a:br>
              <a:rPr lang="en" dirty="0"/>
            </a:br>
            <a:endParaRPr lang="en" dirty="0"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71025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Reformulated GLM with approximate Jacobian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 smtClean="0"/>
              <a:t>iterative </a:t>
            </a:r>
            <a:r>
              <a:rPr lang="en" dirty="0"/>
              <a:t>Ensemble </a:t>
            </a:r>
            <a:r>
              <a:rPr lang="en" dirty="0" smtClean="0"/>
              <a:t>Smoother</a:t>
            </a:r>
            <a:endParaRPr lang="en" dirty="0"/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All vectors become matrices: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pars, obs, </a:t>
            </a:r>
            <a:r>
              <a:rPr lang="en" dirty="0" smtClean="0"/>
              <a:t>residuals,upgrade</a:t>
            </a:r>
            <a:endParaRPr lang="en" dirty="0"/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b="1" dirty="0">
                <a:solidFill>
                  <a:srgbClr val="FF0000"/>
                </a:solidFill>
              </a:rPr>
              <a:t>Jacobians for nothing</a:t>
            </a:r>
            <a:r>
              <a:rPr lang="en" b="1" dirty="0" smtClean="0"/>
              <a:t>:</a:t>
            </a:r>
            <a:r>
              <a:rPr lang="en-US" b="1" dirty="0" smtClean="0"/>
              <a:t> </a:t>
            </a:r>
            <a:r>
              <a:rPr lang="en" dirty="0" smtClean="0"/>
              <a:t>Jacobian </a:t>
            </a:r>
            <a:r>
              <a:rPr lang="en" dirty="0"/>
              <a:t>= running the ensemble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b="1" dirty="0">
                <a:solidFill>
                  <a:srgbClr val="FF0000"/>
                </a:solidFill>
              </a:rPr>
              <a:t>Uncertainty for free</a:t>
            </a:r>
            <a:r>
              <a:rPr lang="en" b="1" dirty="0" smtClean="0"/>
              <a:t>:</a:t>
            </a:r>
            <a:r>
              <a:rPr lang="en-US" b="1" dirty="0" smtClean="0"/>
              <a:t> </a:t>
            </a:r>
            <a:r>
              <a:rPr lang="en" dirty="0" smtClean="0"/>
              <a:t>iES </a:t>
            </a:r>
            <a:r>
              <a:rPr lang="en" dirty="0"/>
              <a:t>yields </a:t>
            </a:r>
            <a:r>
              <a:rPr lang="en" dirty="0" smtClean="0"/>
              <a:t>a </a:t>
            </a:r>
            <a:r>
              <a:rPr lang="en-US" dirty="0" smtClean="0"/>
              <a:t>posterior </a:t>
            </a:r>
            <a:r>
              <a:rPr lang="en" dirty="0" smtClean="0"/>
              <a:t>parameter</a:t>
            </a:r>
            <a:r>
              <a:rPr lang="en-US" dirty="0" smtClean="0"/>
              <a:t> ensemble </a:t>
            </a:r>
            <a:endParaRPr lang="en" dirty="0" smtClean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872" y="2799671"/>
            <a:ext cx="5763475" cy="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237358" y="21580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The iES implementation in pyEMU	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0" y="1090050"/>
            <a:ext cx="52101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Model independent</a:t>
            </a:r>
          </a:p>
          <a:p>
            <a:pPr marL="973138" lvl="2" indent="-285750">
              <a:lnSpc>
                <a:spcPct val="50000"/>
              </a:lnSpc>
              <a:buFont typeface="Arial"/>
              <a:buChar char="•"/>
            </a:pPr>
            <a:r>
              <a:rPr lang="en" dirty="0" smtClean="0"/>
              <a:t>t</a:t>
            </a:r>
            <a:r>
              <a:rPr lang="en-US" dirty="0" smtClean="0"/>
              <a:t>e</a:t>
            </a:r>
            <a:r>
              <a:rPr lang="en" dirty="0" smtClean="0"/>
              <a:t>mplate</a:t>
            </a:r>
            <a:r>
              <a:rPr lang="en" dirty="0"/>
              <a:t>, instruction, control file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Clr>
                <a:srgbClr val="FF0000"/>
              </a:buClr>
              <a:buFont typeface="Arial"/>
              <a:buChar char="•"/>
            </a:pPr>
            <a:r>
              <a:rPr lang="en" b="1" dirty="0">
                <a:solidFill>
                  <a:srgbClr val="FF0000"/>
                </a:solidFill>
              </a:rPr>
              <a:t>any existing model in the PEST(++) framework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parallel ensemble evaluation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Locally or HTCondor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multiple lambda testing</a:t>
            </a:r>
          </a:p>
          <a:p>
            <a:pPr marL="971550" lvl="1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subset ensemble evaluation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failed run handling</a:t>
            </a:r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" dirty="0"/>
              <a:t>extensive </a:t>
            </a:r>
            <a:r>
              <a:rPr lang="en" dirty="0" smtClean="0"/>
              <a:t>logging</a:t>
            </a:r>
            <a:endParaRPr lang="en-US" dirty="0" smtClean="0"/>
          </a:p>
          <a:p>
            <a:pPr marL="514350" lvl="0" indent="-285750" rtl="0">
              <a:lnSpc>
                <a:spcPct val="50000"/>
              </a:lnSpc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localization</a:t>
            </a:r>
            <a:endParaRPr lang="en" dirty="0"/>
          </a:p>
        </p:txBody>
      </p:sp>
      <p:sp>
        <p:nvSpPr>
          <p:cNvPr id="139" name="Shape 139"/>
          <p:cNvSpPr txBox="1"/>
          <p:nvPr/>
        </p:nvSpPr>
        <p:spPr>
          <a:xfrm>
            <a:off x="4518601" y="2050203"/>
            <a:ext cx="4625400" cy="20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8100" marR="3810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es </a:t>
            </a:r>
            <a:r>
              <a:rPr lang="en" sz="1800" dirty="0">
                <a:solidFill>
                  <a:srgbClr val="CDA869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 EnsembleSmoother(“pest.pst”)</a:t>
            </a:r>
            <a:b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es.initialize(</a:t>
            </a:r>
            <a:r>
              <a:rPr lang="en" sz="1800" dirty="0">
                <a:solidFill>
                  <a:srgbClr val="CF6A4C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300</a:t>
            </a:r>
            <a: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dirty="0">
                <a:solidFill>
                  <a:srgbClr val="CDA869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" sz="1800" dirty="0">
                <a:solidFill>
                  <a:srgbClr val="CDA869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DAD085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dirty="0">
                <a:solidFill>
                  <a:srgbClr val="CF6A4C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b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 dirty="0">
                <a:solidFill>
                  <a:srgbClr val="F8F8F8"/>
                </a:solidFill>
                <a:highlight>
                  <a:srgbClr val="181818"/>
                </a:highlight>
                <a:latin typeface="Consolas"/>
                <a:ea typeface="Consolas"/>
                <a:cs typeface="Consolas"/>
                <a:sym typeface="Consolas"/>
              </a:rPr>
              <a:t>    es.update()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414" y="0"/>
            <a:ext cx="2050587" cy="13629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803734" y="4623325"/>
            <a:ext cx="2948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https://</a:t>
            </a:r>
            <a:r>
              <a:rPr lang="en-US" u="sng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github.com</a:t>
            </a:r>
            <a:r>
              <a:rPr lang="en-US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/jtwhite79/</a:t>
            </a:r>
            <a:r>
              <a:rPr lang="en-US" u="sng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pyemu</a:t>
            </a:r>
            <a:endParaRPr lang="en-US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6019</TotalTime>
  <Words>891</Words>
  <Application>Microsoft Macintosh PowerPoint</Application>
  <PresentationFormat>On-screen Show (16:9)</PresentationFormat>
  <Paragraphs>201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simple-dark-2</vt:lpstr>
      <vt:lpstr>Iterative Ensemble Smoothers: </vt:lpstr>
      <vt:lpstr>Parametric frustration©</vt:lpstr>
      <vt:lpstr>Background – GLM and the Jacobian matrix</vt:lpstr>
      <vt:lpstr>Free your mind!</vt:lpstr>
      <vt:lpstr>Ensemble approximation - fake it ‘til you make it!</vt:lpstr>
      <vt:lpstr>Huh?</vt:lpstr>
      <vt:lpstr>An aside: approximating derivatives with ensembles</vt:lpstr>
      <vt:lpstr>iES: Chen and Oliver (2013) </vt:lpstr>
      <vt:lpstr>The iES implementation in pyEMU </vt:lpstr>
      <vt:lpstr>Chen and Oliver (2013): 1 par, 1 obs, 100 realizations</vt:lpstr>
      <vt:lpstr>Chen and Oliver (2013): 1 par, 1 obs, 100 realizations</vt:lpstr>
      <vt:lpstr>Chen and Oliver (2013): 1 par, 1 obs, 100 realizations</vt:lpstr>
      <vt:lpstr>Chen and Oliver (2013): 1 par, 1 obs, 100 realizations</vt:lpstr>
      <vt:lpstr>Freyberg (1988) - 761 pars, 10 obs, 100 realizations</vt:lpstr>
      <vt:lpstr>Freyberg (1988) - 761 pars, 10 obs, 100 realizations</vt:lpstr>
      <vt:lpstr>Freyberg (1988) - 761 pars, 10 obs, 100 realizations</vt:lpstr>
      <vt:lpstr>Freyberg (1988) - 761 pars, 10 obs, 100 realizations</vt:lpstr>
      <vt:lpstr>Real-world model: 16K pars, 1.8K obs, 300 reals </vt:lpstr>
      <vt:lpstr>Real-world model: 16K pars, 1.8K obs, 300 reals </vt:lpstr>
      <vt:lpstr>Summary and next steps…</vt:lpstr>
      <vt:lpstr>PowerPoint Presentation</vt:lpstr>
      <vt:lpstr>Approximating derivatives with ensembles</vt:lpstr>
      <vt:lpstr>GLM iES: Chen and Oliver (2013) </vt:lpstr>
      <vt:lpstr>Examples - Freyberg (1988)</vt:lpstr>
      <vt:lpstr>Examples - BONUS!</vt:lpstr>
      <vt:lpstr>An opening about complexity...always dangerous!</vt:lpstr>
      <vt:lpstr>Ensemble approximation - fake it ‘til you make it!</vt:lpstr>
      <vt:lpstr>Examples - Chen and Oliver (2013)</vt:lpstr>
      <vt:lpstr>Outline</vt:lpstr>
      <vt:lpstr>Background - The Jacobian matrix</vt:lpstr>
      <vt:lpstr>Background - Gauss Levenburg Marquardt (GLM-MAP)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Iterative Ensemble Smoothers: </dc:title>
  <cp:lastModifiedBy>jwhite</cp:lastModifiedBy>
  <cp:revision>39</cp:revision>
  <dcterms:modified xsi:type="dcterms:W3CDTF">2017-05-21T21:25:27Z</dcterms:modified>
</cp:coreProperties>
</file>